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 Poison Tree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William Blake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95456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told	</a:t>
            </a:r>
          </a:p>
          <a:p>
            <a:pPr marL="0" lvl="0" indent="0">
              <a:buNone/>
            </a:pPr>
            <a:r>
              <a:rPr lang="en-GB" b="1" dirty="0"/>
              <a:t>wrath	</a:t>
            </a: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foe</a:t>
            </a:r>
            <a:r>
              <a:rPr lang="en-GB" b="1" dirty="0"/>
              <a:t>	</a:t>
            </a: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wiles</a:t>
            </a:r>
            <a:r>
              <a:rPr lang="en-GB" b="1" dirty="0"/>
              <a:t>	</a:t>
            </a:r>
            <a:endParaRPr lang="en-GB" dirty="0"/>
          </a:p>
          <a:p>
            <a:pPr marL="0" lvl="0" indent="0">
              <a:buNone/>
            </a:pPr>
            <a:r>
              <a:rPr lang="en-GB" b="1" dirty="0" smtClean="0"/>
              <a:t>beheld</a:t>
            </a:r>
          </a:p>
          <a:p>
            <a:pPr marL="0" lvl="0" indent="0">
              <a:buNone/>
            </a:pPr>
            <a:r>
              <a:rPr lang="en-GB" b="1" dirty="0" smtClean="0"/>
              <a:t>stole</a:t>
            </a:r>
            <a:r>
              <a:rPr lang="en-GB" b="1" dirty="0"/>
              <a:t>	</a:t>
            </a:r>
            <a:endParaRPr lang="en-GB" b="1" dirty="0" smtClean="0"/>
          </a:p>
          <a:p>
            <a:pPr marL="0" lvl="0" indent="0">
              <a:buNone/>
            </a:pPr>
            <a:r>
              <a:rPr lang="en-GB" b="1" dirty="0" err="1" smtClean="0"/>
              <a:t>veil’d</a:t>
            </a:r>
            <a:r>
              <a:rPr lang="en-GB" b="1" dirty="0"/>
              <a:t>	</a:t>
            </a: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pole</a:t>
            </a:r>
            <a:r>
              <a:rPr lang="en-GB" b="1" dirty="0"/>
              <a:t>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9752" y="1600200"/>
            <a:ext cx="6347048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spoke about</a:t>
            </a:r>
            <a:endParaRPr lang="en-GB" b="1" dirty="0"/>
          </a:p>
          <a:p>
            <a:pPr marL="0" lvl="0" indent="0">
              <a:buNone/>
            </a:pPr>
            <a:r>
              <a:rPr lang="en-GB" dirty="0" smtClean="0"/>
              <a:t>anger</a:t>
            </a:r>
            <a:endParaRPr lang="en-GB" dirty="0"/>
          </a:p>
          <a:p>
            <a:pPr marL="0" lvl="0" indent="0">
              <a:buNone/>
            </a:pPr>
            <a:r>
              <a:rPr lang="en-GB" dirty="0" smtClean="0"/>
              <a:t>enemy</a:t>
            </a:r>
            <a:endParaRPr lang="en-GB" dirty="0"/>
          </a:p>
          <a:p>
            <a:pPr marL="0" lvl="0" indent="0">
              <a:buNone/>
            </a:pPr>
            <a:r>
              <a:rPr lang="en-GB" dirty="0" smtClean="0"/>
              <a:t>crafty </a:t>
            </a:r>
            <a:r>
              <a:rPr lang="en-GB" dirty="0"/>
              <a:t>tricks</a:t>
            </a:r>
          </a:p>
          <a:p>
            <a:pPr marL="0" lvl="0" indent="0">
              <a:buNone/>
            </a:pPr>
            <a:r>
              <a:rPr lang="en-GB" dirty="0" smtClean="0"/>
              <a:t>saw</a:t>
            </a:r>
            <a:endParaRPr lang="en-GB" dirty="0"/>
          </a:p>
          <a:p>
            <a:pPr marL="0" lvl="0" indent="0">
              <a:buNone/>
            </a:pPr>
            <a:r>
              <a:rPr lang="en-GB" dirty="0" smtClean="0"/>
              <a:t>crept</a:t>
            </a:r>
            <a:endParaRPr lang="en-GB" b="1" dirty="0"/>
          </a:p>
          <a:p>
            <a:pPr marL="0" lvl="0" indent="0">
              <a:buNone/>
            </a:pPr>
            <a:r>
              <a:rPr lang="en-GB" dirty="0" smtClean="0"/>
              <a:t>hidden</a:t>
            </a:r>
            <a:endParaRPr lang="en-GB" dirty="0"/>
          </a:p>
          <a:p>
            <a:pPr marL="0" lvl="0" indent="0">
              <a:buNone/>
            </a:pPr>
            <a:r>
              <a:rPr lang="en-GB" dirty="0" smtClean="0"/>
              <a:t>pole </a:t>
            </a:r>
            <a:r>
              <a:rPr lang="en-GB" dirty="0"/>
              <a:t>star or North Star (very bright)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75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412776"/>
            <a:ext cx="324036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b="1" dirty="0"/>
              <a:t>extended </a:t>
            </a:r>
            <a:r>
              <a:rPr lang="en-GB" b="1" dirty="0" smtClean="0"/>
              <a:t>metaphor</a:t>
            </a:r>
            <a:r>
              <a:rPr lang="en-GB" b="1" dirty="0"/>
              <a:t>		</a:t>
            </a:r>
          </a:p>
          <a:p>
            <a:pPr marL="0" lvl="0" indent="0">
              <a:buNone/>
            </a:pPr>
            <a:endParaRPr lang="en-GB" b="1" dirty="0"/>
          </a:p>
          <a:p>
            <a:pPr marL="0" lvl="0" indent="0">
              <a:buNone/>
            </a:pP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lexical field</a:t>
            </a:r>
          </a:p>
          <a:p>
            <a:pPr marL="0" lvl="0" indent="0">
              <a:buNone/>
            </a:pPr>
            <a:endParaRPr lang="en-GB" b="1" dirty="0"/>
          </a:p>
          <a:p>
            <a:pPr marL="0" lvl="0" indent="0">
              <a:buNone/>
            </a:pP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symbolism</a:t>
            </a:r>
          </a:p>
          <a:p>
            <a:pPr marL="0" lvl="0" indent="0">
              <a:buNone/>
            </a:pPr>
            <a:r>
              <a:rPr lang="en-GB" b="1" dirty="0"/>
              <a:t>			</a:t>
            </a:r>
          </a:p>
          <a:p>
            <a:pPr marL="0" lvl="0" indent="0">
              <a:buNone/>
            </a:pPr>
            <a:endParaRPr lang="en-GB" b="1" dirty="0" smtClean="0"/>
          </a:p>
          <a:p>
            <a:pPr marL="0" lvl="0" indent="0">
              <a:buNone/>
            </a:pPr>
            <a:r>
              <a:rPr lang="en-GB" b="1" dirty="0" smtClean="0"/>
              <a:t>personification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1920" y="1412776"/>
            <a:ext cx="489654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variations on a single metaphor that continue throughout a poem or short story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choice of vocabulary linked by a </a:t>
            </a:r>
            <a:r>
              <a:rPr lang="en-GB" dirty="0" smtClean="0"/>
              <a:t>single </a:t>
            </a:r>
            <a:r>
              <a:rPr lang="en-GB" dirty="0"/>
              <a:t>unifying </a:t>
            </a:r>
            <a:r>
              <a:rPr lang="en-GB" dirty="0" smtClean="0"/>
              <a:t>theme</a:t>
            </a:r>
          </a:p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r>
              <a:rPr lang="en-GB" dirty="0" smtClean="0"/>
              <a:t>one </a:t>
            </a:r>
            <a:r>
              <a:rPr lang="en-GB" dirty="0"/>
              <a:t>small thing being used to </a:t>
            </a:r>
            <a:r>
              <a:rPr lang="en-GB" dirty="0" smtClean="0"/>
              <a:t>suggest </a:t>
            </a:r>
            <a:r>
              <a:rPr lang="en-GB" dirty="0"/>
              <a:t>a larger idea or </a:t>
            </a:r>
            <a:r>
              <a:rPr lang="en-GB" dirty="0" smtClean="0"/>
              <a:t>theme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Font typeface="Arial" charset="0"/>
              <a:buNone/>
            </a:pPr>
            <a:r>
              <a:rPr lang="en-GB" altLang="en-US" dirty="0"/>
              <a:t>using human qualities to describe  inanimate objects</a:t>
            </a:r>
          </a:p>
          <a:p>
            <a:pPr marL="0" lv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85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1728192" cy="381642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GB" b="1" dirty="0"/>
              <a:t>quatrain	</a:t>
            </a:r>
            <a:endParaRPr lang="en-GB" dirty="0"/>
          </a:p>
          <a:p>
            <a:pPr marL="0" lvl="0" indent="0">
              <a:buNone/>
            </a:pPr>
            <a:r>
              <a:rPr lang="en-GB" b="1" dirty="0" smtClean="0"/>
              <a:t>iambic</a:t>
            </a:r>
            <a:r>
              <a:rPr lang="en-GB" b="1" dirty="0"/>
              <a:t>		</a:t>
            </a:r>
            <a:endParaRPr lang="en-GB" dirty="0"/>
          </a:p>
          <a:p>
            <a:pPr marL="0" lvl="0" indent="0">
              <a:buNone/>
            </a:pPr>
            <a:r>
              <a:rPr lang="en-GB" b="1" dirty="0" smtClean="0"/>
              <a:t>tetrameter</a:t>
            </a:r>
            <a:r>
              <a:rPr lang="en-GB" b="1" dirty="0"/>
              <a:t>	</a:t>
            </a:r>
          </a:p>
          <a:p>
            <a:pPr marL="0" indent="0">
              <a:buNone/>
            </a:pPr>
            <a:r>
              <a:rPr lang="en-GB" b="1" dirty="0"/>
              <a:t>trochaic	</a:t>
            </a:r>
          </a:p>
          <a:p>
            <a:pPr marL="0" indent="0">
              <a:buNone/>
            </a:pPr>
            <a:r>
              <a:rPr lang="en-GB" b="1" dirty="0" err="1"/>
              <a:t>trimeter</a:t>
            </a:r>
            <a:r>
              <a:rPr lang="en-GB" b="1" dirty="0"/>
              <a:t>	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alliteration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5736" y="1556793"/>
            <a:ext cx="6491064" cy="37444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a stanza of four lines, often </a:t>
            </a:r>
            <a:r>
              <a:rPr lang="en-GB" dirty="0" smtClean="0"/>
              <a:t>having </a:t>
            </a:r>
            <a:r>
              <a:rPr lang="en-GB" dirty="0"/>
              <a:t>alternate rhymes</a:t>
            </a:r>
          </a:p>
          <a:p>
            <a:pPr marL="0" indent="0">
              <a:buNone/>
            </a:pPr>
            <a:endParaRPr lang="en-GB" sz="2300" dirty="0"/>
          </a:p>
          <a:p>
            <a:pPr marL="0" lvl="0" indent="0">
              <a:buNone/>
            </a:pPr>
            <a:r>
              <a:rPr lang="en-GB" dirty="0"/>
              <a:t>two syllables, the first unstressed, the second stressed</a:t>
            </a:r>
          </a:p>
          <a:p>
            <a:pPr marL="0" lvl="0" indent="0">
              <a:buNone/>
            </a:pPr>
            <a:endParaRPr lang="en-GB" sz="2300" dirty="0" smtClean="0"/>
          </a:p>
          <a:p>
            <a:pPr marL="0" lvl="0" indent="0">
              <a:buNone/>
            </a:pPr>
            <a:r>
              <a:rPr lang="en-GB" dirty="0" smtClean="0"/>
              <a:t>line </a:t>
            </a:r>
            <a:r>
              <a:rPr lang="en-GB" dirty="0"/>
              <a:t>of verse containing 	four stressed syllables</a:t>
            </a:r>
          </a:p>
          <a:p>
            <a:pPr marL="0" indent="0">
              <a:buNone/>
            </a:pPr>
            <a:endParaRPr lang="en-GB" sz="2300" dirty="0" smtClean="0"/>
          </a:p>
          <a:p>
            <a:pPr marL="0" indent="0">
              <a:buNone/>
            </a:pPr>
            <a:r>
              <a:rPr lang="en-GB" dirty="0" smtClean="0"/>
              <a:t>two </a:t>
            </a:r>
            <a:r>
              <a:rPr lang="en-GB" dirty="0"/>
              <a:t>syllables, the first stressed, the second unstressed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line </a:t>
            </a:r>
            <a:r>
              <a:rPr lang="en-GB" dirty="0"/>
              <a:t>of verse containing 	three stressed syllables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dirty="0"/>
              <a:t>repeated use of the same </a:t>
            </a:r>
            <a:r>
              <a:rPr lang="en-GB" dirty="0" smtClean="0"/>
              <a:t>consonant </a:t>
            </a:r>
            <a:r>
              <a:rPr lang="en-GB" dirty="0"/>
              <a:t>in a phrase or line</a:t>
            </a:r>
          </a:p>
        </p:txBody>
      </p:sp>
    </p:spTree>
    <p:extLst>
      <p:ext uri="{BB962C8B-B14F-4D97-AF65-F5344CB8AC3E}">
        <p14:creationId xmlns:p14="http://schemas.microsoft.com/office/powerpoint/2010/main" val="1385971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95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 Poison Tree</vt:lpstr>
      <vt:lpstr>Glossary</vt:lpstr>
      <vt:lpstr>Glossary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30</cp:revision>
  <dcterms:created xsi:type="dcterms:W3CDTF">2014-10-28T20:58:01Z</dcterms:created>
  <dcterms:modified xsi:type="dcterms:W3CDTF">2015-01-14T11:18:10Z</dcterms:modified>
</cp:coreProperties>
</file>